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5" r:id="rId19"/>
    <p:sldId id="279" r:id="rId20"/>
  </p:sldIdLst>
  <p:sldSz cx="18288000" cy="10287000"/>
  <p:notesSz cx="6858000" cy="9144000"/>
  <p:embeddedFontLst>
    <p:embeddedFont>
      <p:font typeface="Montserrat Bold" panose="020B0604020202020204" charset="0"/>
      <p:regular r:id="rId21"/>
    </p:embeddedFont>
    <p:embeddedFont>
      <p:font typeface="Verdana" panose="020B060403050404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Montserrat Semi-Bold Bold" panose="020B0604020202020204" charset="0"/>
      <p:regular r:id="rId30"/>
    </p:embeddedFont>
    <p:embeddedFont>
      <p:font typeface="Calibri Light" panose="020F0302020204030204" pitchFamily="34" charset="0"/>
      <p:regular r:id="rId31"/>
      <p: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64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884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5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0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1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1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90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200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59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00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3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70728" y="1601304"/>
            <a:ext cx="10546544" cy="3688005"/>
            <a:chOff x="4648200" y="1475381"/>
            <a:chExt cx="10120288" cy="3688005"/>
          </a:xfrm>
        </p:grpSpPr>
        <p:sp>
          <p:nvSpPr>
            <p:cNvPr id="5" name="AutoShape 5"/>
            <p:cNvSpPr/>
            <p:nvPr/>
          </p:nvSpPr>
          <p:spPr>
            <a:xfrm>
              <a:off x="4800600" y="5158624"/>
              <a:ext cx="5751598" cy="0"/>
            </a:xfrm>
            <a:prstGeom prst="line">
              <a:avLst/>
            </a:prstGeom>
            <a:ln w="6667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  <p:grpSp>
          <p:nvGrpSpPr>
            <p:cNvPr id="9" name="Group 8"/>
            <p:cNvGrpSpPr/>
            <p:nvPr/>
          </p:nvGrpSpPr>
          <p:grpSpPr>
            <a:xfrm>
              <a:off x="4648200" y="1475381"/>
              <a:ext cx="10120288" cy="3688005"/>
              <a:chOff x="4800600" y="1513482"/>
              <a:chExt cx="10120288" cy="3688005"/>
            </a:xfrm>
          </p:grpSpPr>
          <p:sp>
            <p:nvSpPr>
              <p:cNvPr id="4" name="TextBox 4"/>
              <p:cNvSpPr txBox="1"/>
              <p:nvPr/>
            </p:nvSpPr>
            <p:spPr>
              <a:xfrm>
                <a:off x="5257800" y="1513482"/>
                <a:ext cx="9663088" cy="199605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8068"/>
                  </a:lnSpc>
                </a:pPr>
                <a:r>
                  <a:rPr lang="en-US" sz="8800" b="1" dirty="0">
                    <a:solidFill>
                      <a:srgbClr val="000000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SQLite</a:t>
                </a: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4800600" y="2880339"/>
                <a:ext cx="6096000" cy="2321148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8068"/>
                  </a:lnSpc>
                </a:pPr>
                <a:r>
                  <a:rPr lang="en-US" sz="8800" b="1" dirty="0">
                    <a:solidFill>
                      <a:srgbClr val="03989E"/>
                    </a:solidFill>
                    <a:latin typeface="Verdana" panose="020B0604030504040204" pitchFamily="34" charset="0"/>
                    <a:ea typeface="Verdana" panose="020B0604030504040204" pitchFamily="34" charset="0"/>
                  </a:rPr>
                  <a:t>Database</a:t>
                </a:r>
              </a:p>
            </p:txBody>
          </p:sp>
        </p:grpSp>
      </p:grpSp>
      <p:sp>
        <p:nvSpPr>
          <p:cNvPr id="7" name="TextBox 6"/>
          <p:cNvSpPr txBox="1"/>
          <p:nvPr/>
        </p:nvSpPr>
        <p:spPr>
          <a:xfrm>
            <a:off x="1984927" y="5111855"/>
            <a:ext cx="8591083" cy="1900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68"/>
              </a:lnSpc>
            </a:pPr>
            <a:r>
              <a:rPr lang="en-US" sz="6000" b="1" dirty="0" smtClean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Sajjad </a:t>
            </a:r>
            <a:r>
              <a:rPr lang="en-US" sz="6000" b="1" dirty="0" smtClean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949463" y="214175"/>
            <a:ext cx="1828800" cy="2321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68"/>
              </a:lnSpc>
            </a:pPr>
            <a:r>
              <a:rPr lang="en-US" sz="6000" b="1" dirty="0" smtClean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HCI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74086" y="7012247"/>
            <a:ext cx="6486371" cy="2321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8068"/>
              </a:lnSpc>
            </a:pPr>
            <a:r>
              <a:rPr lang="en-US" sz="6000" b="1" dirty="0" smtClean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Dr. </a:t>
            </a:r>
            <a:r>
              <a:rPr lang="en-US" sz="6000" b="1" dirty="0" err="1" smtClean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Ahsanullah</a:t>
            </a:r>
            <a:endParaRPr lang="en-US" sz="6000" b="1" dirty="0" smtClean="0">
              <a:solidFill>
                <a:srgbClr val="03989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978348" y="5300707"/>
            <a:ext cx="30121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200" b="1" dirty="0" err="1">
                <a:solidFill>
                  <a:srgbClr val="00B050"/>
                </a:solidFill>
                <a:latin typeface="Montserrat Bold"/>
              </a:rPr>
              <a:t>con.commit</a:t>
            </a:r>
            <a:r>
              <a:rPr lang="en-US" sz="3200" b="1" dirty="0">
                <a:solidFill>
                  <a:srgbClr val="00B050"/>
                </a:solidFill>
                <a:latin typeface="Montserrat Bold"/>
              </a:rPr>
              <a:t>()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3897" r="-13897"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Commit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856136" y="3456893"/>
            <a:ext cx="4677289" cy="3343984"/>
            <a:chOff x="11856136" y="3456893"/>
            <a:chExt cx="4677289" cy="334398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3451" r="-6547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11856136" y="6369966"/>
              <a:ext cx="467728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 smtClean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Connection</a:t>
              </a:r>
              <a:endParaRPr lang="en-US" sz="3300" b="1" dirty="0">
                <a:solidFill>
                  <a:srgbClr val="1B1B1B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219714" y="3704787"/>
            <a:ext cx="381137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57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</a:p>
        </p:txBody>
      </p:sp>
      <p:sp>
        <p:nvSpPr>
          <p:cNvPr id="18" name="AutoShape 16"/>
          <p:cNvSpPr/>
          <p:nvPr/>
        </p:nvSpPr>
        <p:spPr>
          <a:xfrm>
            <a:off x="6546768" y="4735274"/>
            <a:ext cx="5838871" cy="0"/>
          </a:xfrm>
          <a:prstGeom prst="line">
            <a:avLst/>
          </a:prstGeom>
          <a:ln w="209550" cap="flat">
            <a:solidFill>
              <a:srgbClr val="03989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19"/>
          <p:cNvGrpSpPr/>
          <p:nvPr/>
        </p:nvGrpSpPr>
        <p:grpSpPr>
          <a:xfrm>
            <a:off x="1313981" y="638271"/>
            <a:ext cx="13563600" cy="2188741"/>
            <a:chOff x="3657600" y="981589"/>
            <a:chExt cx="11647495" cy="2188741"/>
          </a:xfrm>
        </p:grpSpPr>
        <p:sp>
          <p:nvSpPr>
            <p:cNvPr id="21" name="TextBox 2"/>
            <p:cNvSpPr txBox="1"/>
            <p:nvPr/>
          </p:nvSpPr>
          <p:spPr>
            <a:xfrm>
              <a:off x="3657600" y="981589"/>
              <a:ext cx="11647495" cy="21887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7200" b="1" dirty="0" smtClean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5. Commit the changes</a:t>
              </a:r>
              <a:endParaRPr lang="en-US" sz="72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2" name="AutoShape 14"/>
            <p:cNvSpPr/>
            <p:nvPr/>
          </p:nvSpPr>
          <p:spPr>
            <a:xfrm>
              <a:off x="7086600" y="21717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153400" y="4991100"/>
            <a:ext cx="2561812" cy="563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200" b="1" dirty="0" err="1">
                <a:solidFill>
                  <a:srgbClr val="00B050"/>
                </a:solidFill>
                <a:latin typeface="Montserrat Bold"/>
              </a:rPr>
              <a:t>con.close</a:t>
            </a:r>
            <a:r>
              <a:rPr lang="en-US" sz="3200" b="1" dirty="0">
                <a:solidFill>
                  <a:srgbClr val="00B050"/>
                </a:solidFill>
                <a:latin typeface="Montserrat Bold"/>
              </a:rPr>
              <a:t>()</a:t>
            </a:r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2594377" y="3456893"/>
            <a:ext cx="2499134" cy="2499124"/>
            <a:chOff x="0" y="0"/>
            <a:chExt cx="6350000" cy="6349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9999"/>
              </a:stretch>
            </a:blipFill>
          </p:spPr>
        </p:sp>
      </p:grpSp>
      <p:grpSp>
        <p:nvGrpSpPr>
          <p:cNvPr id="16" name="Group 15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187" r="-25187"/>
                </a:stretch>
              </a:blip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Close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1856136" y="6369966"/>
            <a:ext cx="4677289" cy="430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67"/>
              </a:lnSpc>
            </a:pPr>
            <a:r>
              <a:rPr lang="en-US" sz="3300" b="1" dirty="0">
                <a:solidFill>
                  <a:srgbClr val="1B1B1B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Connection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363177" y="3954350"/>
            <a:ext cx="381137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57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</a:p>
        </p:txBody>
      </p:sp>
      <p:sp>
        <p:nvSpPr>
          <p:cNvPr id="18" name="AutoShape 16"/>
          <p:cNvSpPr/>
          <p:nvPr/>
        </p:nvSpPr>
        <p:spPr>
          <a:xfrm>
            <a:off x="6546768" y="4735274"/>
            <a:ext cx="5838871" cy="0"/>
          </a:xfrm>
          <a:prstGeom prst="line">
            <a:avLst/>
          </a:prstGeom>
          <a:ln w="209550" cap="flat">
            <a:solidFill>
              <a:srgbClr val="03989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9" name="Group 18"/>
          <p:cNvGrpSpPr/>
          <p:nvPr/>
        </p:nvGrpSpPr>
        <p:grpSpPr>
          <a:xfrm>
            <a:off x="2041247" y="669064"/>
            <a:ext cx="12268200" cy="1190111"/>
            <a:chOff x="3657600" y="981589"/>
            <a:chExt cx="12268200" cy="1190111"/>
          </a:xfrm>
        </p:grpSpPr>
        <p:sp>
          <p:nvSpPr>
            <p:cNvPr id="20" name="TextBox 2"/>
            <p:cNvSpPr txBox="1"/>
            <p:nvPr/>
          </p:nvSpPr>
          <p:spPr>
            <a:xfrm>
              <a:off x="3657600" y="981589"/>
              <a:ext cx="12268200" cy="114133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7200" b="1" dirty="0" smtClean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6. Close the Connection</a:t>
              </a:r>
              <a:endParaRPr lang="en-US" sz="72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1" name="AutoShape 14"/>
            <p:cNvSpPr/>
            <p:nvPr/>
          </p:nvSpPr>
          <p:spPr>
            <a:xfrm>
              <a:off x="7086600" y="21717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1" grpId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29800" y="2966803"/>
            <a:ext cx="7736683" cy="4351830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65" b="-9265"/>
              </a:stretch>
            </a:blipFill>
          </p:spPr>
        </p:sp>
      </p:grpSp>
      <p:grpSp>
        <p:nvGrpSpPr>
          <p:cNvPr id="10" name="Group 9"/>
          <p:cNvGrpSpPr/>
          <p:nvPr/>
        </p:nvGrpSpPr>
        <p:grpSpPr>
          <a:xfrm>
            <a:off x="5638800" y="342900"/>
            <a:ext cx="5971672" cy="1363009"/>
            <a:chOff x="10411328" y="3100563"/>
            <a:chExt cx="5971672" cy="1363009"/>
          </a:xfrm>
        </p:grpSpPr>
        <p:sp>
          <p:nvSpPr>
            <p:cNvPr id="2" name="AutoShape 2"/>
            <p:cNvSpPr/>
            <p:nvPr/>
          </p:nvSpPr>
          <p:spPr>
            <a:xfrm>
              <a:off x="11484051" y="4463572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411328" y="3100563"/>
              <a:ext cx="5971672" cy="1243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701"/>
                </a:lnSpc>
              </a:pPr>
              <a:r>
                <a:rPr lang="en-US" sz="9799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Process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67000" y="2853630"/>
            <a:ext cx="8305800" cy="4578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30"/>
              </a:lnSpc>
            </a:pPr>
            <a:r>
              <a:rPr lang="en-US" sz="2700" b="1" dirty="0">
                <a:solidFill>
                  <a:srgbClr val="68686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Combined</a:t>
            </a:r>
          </a:p>
          <a:p>
            <a:pPr>
              <a:lnSpc>
                <a:spcPts val="5130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 sqlite3</a:t>
            </a:r>
          </a:p>
          <a:p>
            <a:pPr>
              <a:lnSpc>
                <a:spcPts val="5130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 = 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sqlite3.connect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("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users.db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")</a:t>
            </a:r>
          </a:p>
          <a:p>
            <a:pPr>
              <a:lnSpc>
                <a:spcPts val="5130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cursor = 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con.cursor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pPr>
              <a:lnSpc>
                <a:spcPts val="5130"/>
              </a:lnSpc>
            </a:pPr>
            <a:r>
              <a:rPr lang="en-US" sz="2700" b="1" dirty="0">
                <a:solidFill>
                  <a:srgbClr val="68686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# execute any number of </a:t>
            </a:r>
            <a:r>
              <a:rPr lang="en-US" sz="2700" b="1" dirty="0" err="1">
                <a:solidFill>
                  <a:srgbClr val="68686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quries</a:t>
            </a:r>
            <a:endParaRPr lang="en-US" sz="2700" b="1" dirty="0">
              <a:solidFill>
                <a:srgbClr val="686869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5130"/>
              </a:lnSpc>
            </a:pP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con.commit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  <a:p>
            <a:pPr>
              <a:lnSpc>
                <a:spcPts val="5130"/>
              </a:lnSpc>
            </a:pP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con.close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3352800" y="554768"/>
            <a:ext cx="11288278" cy="1418704"/>
            <a:chOff x="4191000" y="829196"/>
            <a:chExt cx="11288278" cy="1418704"/>
          </a:xfrm>
        </p:grpSpPr>
        <p:sp>
          <p:nvSpPr>
            <p:cNvPr id="13" name="AutoShape 13"/>
            <p:cNvSpPr/>
            <p:nvPr/>
          </p:nvSpPr>
          <p:spPr>
            <a:xfrm>
              <a:off x="8268906" y="22479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4191000" y="829196"/>
              <a:ext cx="11288278" cy="1243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701"/>
                </a:lnSpc>
              </a:pPr>
              <a:r>
                <a:rPr lang="en-US" sz="9799" b="1" dirty="0" smtClean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Queries</a:t>
              </a:r>
              <a:endParaRPr lang="en-US" sz="9799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5324" r="-89133"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Create tables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1856136" y="3456893"/>
            <a:ext cx="4677289" cy="3343984"/>
            <a:chOff x="11856136" y="3456893"/>
            <a:chExt cx="4677289" cy="3343984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677" r="-44134"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1856136" y="6369966"/>
              <a:ext cx="467728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Read data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304733" y="3462204"/>
            <a:ext cx="4294499" cy="3338673"/>
            <a:chOff x="7304733" y="3462204"/>
            <a:chExt cx="4294499" cy="3338673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7913830" y="3462204"/>
              <a:ext cx="2499134" cy="2499124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046" r="-25046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304733" y="6369966"/>
              <a:ext cx="429449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Insert data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7973845" y="7619274"/>
            <a:ext cx="4751555" cy="563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200" b="1" dirty="0" err="1">
                <a:solidFill>
                  <a:srgbClr val="00B050"/>
                </a:solidFill>
                <a:latin typeface="Montserrat Bold"/>
              </a:rPr>
              <a:t>cursor.execute</a:t>
            </a:r>
            <a:r>
              <a:rPr lang="en-US" sz="3200" b="1" dirty="0">
                <a:solidFill>
                  <a:srgbClr val="00B050"/>
                </a:solidFill>
                <a:latin typeface="Montserrat Bold"/>
              </a:rPr>
              <a:t>(query)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93355" y="7619274"/>
            <a:ext cx="3811379" cy="1466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5700" b="1" dirty="0" smtClean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sample</a:t>
            </a:r>
            <a:endParaRPr lang="en-US" sz="5700" b="1" dirty="0">
              <a:solidFill>
                <a:srgbClr val="03989E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2476500"/>
            <a:ext cx="11277600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query = </a:t>
            </a:r>
            <a:endParaRPr lang="en-US" sz="3200" b="1" dirty="0" smtClean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5319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"""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CREATE 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 user(</a:t>
            </a:r>
            <a:r>
              <a:rPr lang="en-US" sz="32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first_name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VARCHAR(20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>
              <a:lnSpc>
                <a:spcPts val="5319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PRIMARY 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KEY,last_name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TEXT ,age 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INT)</a:t>
            </a:r>
          </a:p>
          <a:p>
            <a:pPr>
              <a:lnSpc>
                <a:spcPts val="5319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"""</a:t>
            </a:r>
          </a:p>
          <a:p>
            <a:pPr>
              <a:lnSpc>
                <a:spcPts val="5319"/>
              </a:lnSpc>
            </a:pP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cursor.execute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(query)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681287" y="759118"/>
            <a:ext cx="7469615" cy="1010003"/>
            <a:chOff x="8763000" y="1726501"/>
            <a:chExt cx="7469615" cy="1010003"/>
          </a:xfrm>
        </p:grpSpPr>
        <p:sp>
          <p:nvSpPr>
            <p:cNvPr id="3" name="AutoShape 3"/>
            <p:cNvSpPr/>
            <p:nvPr/>
          </p:nvSpPr>
          <p:spPr>
            <a:xfrm>
              <a:off x="10046433" y="2736504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8763000" y="1726501"/>
              <a:ext cx="7469615" cy="8848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930"/>
                </a:lnSpc>
              </a:pPr>
              <a:r>
                <a:rPr lang="en-US" sz="7000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Create Tables</a:t>
              </a:r>
            </a:p>
          </p:txBody>
        </p:sp>
      </p:grpSp>
      <p:graphicFrame>
        <p:nvGraphicFramePr>
          <p:cNvPr id="12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171567"/>
              </p:ext>
            </p:extLst>
          </p:nvPr>
        </p:nvGraphicFramePr>
        <p:xfrm>
          <a:off x="10591800" y="5219700"/>
          <a:ext cx="6858000" cy="4408056"/>
        </p:xfrm>
        <a:graphic>
          <a:graphicData uri="http://schemas.openxmlformats.org/drawingml/2006/table">
            <a:tbl>
              <a:tblPr/>
              <a:tblGrid>
                <a:gridCol w="2286000"/>
                <a:gridCol w="2286000"/>
                <a:gridCol w="2286000"/>
              </a:tblGrid>
              <a:tr h="1192185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Montserrat Semi-Bold Bold"/>
                        </a:rPr>
                        <a:t>first_name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00" dirty="0" err="1">
                          <a:solidFill>
                            <a:srgbClr val="000000"/>
                          </a:solidFill>
                          <a:latin typeface="Montserrat Semi-Bold Bold"/>
                        </a:rPr>
                        <a:t>last_name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Montserrat Semi-Bold Bold"/>
                        </a:rPr>
                        <a:t>age</a:t>
                      </a:r>
                      <a:endParaRPr lang="en-US" sz="1100" dirty="0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</a:tr>
              <a:tr h="10719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9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195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62200" y="4673723"/>
            <a:ext cx="11658600" cy="33983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200" b="1" dirty="0" err="1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cursor.execute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</a:t>
            </a:r>
          </a:p>
          <a:p>
            <a:pPr>
              <a:lnSpc>
                <a:spcPts val="5319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"""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INSERT INTO user(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first_name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last_name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age)</a:t>
            </a:r>
          </a:p>
          <a:p>
            <a:pPr>
              <a:lnSpc>
                <a:spcPts val="5319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	VALUES 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('Sajjad', 'Ali', 22</a:t>
            </a: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  <a:p>
            <a:pPr>
              <a:lnSpc>
                <a:spcPts val="5319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""“</a:t>
            </a:r>
          </a:p>
          <a:p>
            <a:pPr>
              <a:lnSpc>
                <a:spcPts val="5319"/>
              </a:lnSpc>
            </a:pPr>
            <a:r>
              <a:rPr lang="en-US" sz="3200" b="1" dirty="0" smtClean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  <a:endParaRPr lang="en-US" sz="3200" b="1" dirty="0">
              <a:solidFill>
                <a:srgbClr val="00B05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048000" y="725835"/>
            <a:ext cx="6649356" cy="1076570"/>
            <a:chOff x="10056385" y="3228730"/>
            <a:chExt cx="6649356" cy="1076570"/>
          </a:xfrm>
        </p:grpSpPr>
        <p:sp>
          <p:nvSpPr>
            <p:cNvPr id="2" name="TextBox 2"/>
            <p:cNvSpPr txBox="1"/>
            <p:nvPr/>
          </p:nvSpPr>
          <p:spPr>
            <a:xfrm>
              <a:off x="10056385" y="3228730"/>
              <a:ext cx="6649356" cy="88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30"/>
                </a:lnSpc>
              </a:pPr>
              <a:r>
                <a:rPr lang="en-US" sz="7000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Insert data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10820400" y="43053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  <p:sp>
        <p:nvSpPr>
          <p:cNvPr id="11" name="TextBox 10"/>
          <p:cNvSpPr txBox="1"/>
          <p:nvPr/>
        </p:nvSpPr>
        <p:spPr>
          <a:xfrm>
            <a:off x="2852753" y="3086100"/>
            <a:ext cx="4536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Insert one record at a time</a:t>
            </a:r>
            <a:endParaRPr lang="en-GB" sz="4000" b="1" dirty="0"/>
          </a:p>
        </p:txBody>
      </p:sp>
      <p:grpSp>
        <p:nvGrpSpPr>
          <p:cNvPr id="14" name="Group 13"/>
          <p:cNvGrpSpPr/>
          <p:nvPr/>
        </p:nvGrpSpPr>
        <p:grpSpPr>
          <a:xfrm>
            <a:off x="13563600" y="2019300"/>
            <a:ext cx="4114800" cy="4159011"/>
            <a:chOff x="11506200" y="2715075"/>
            <a:chExt cx="4829389" cy="5352588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1506200" y="2715075"/>
              <a:ext cx="4829389" cy="4829370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13" name="TextBox 12"/>
            <p:cNvSpPr txBox="1"/>
            <p:nvPr/>
          </p:nvSpPr>
          <p:spPr>
            <a:xfrm>
              <a:off x="13205429" y="7544444"/>
              <a:ext cx="289559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Database</a:t>
              </a:r>
              <a:endParaRPr lang="en-GB" sz="2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34600" y="2781300"/>
            <a:ext cx="5181600" cy="54500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50115" y="3467100"/>
            <a:ext cx="45364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Insert many records at a time</a:t>
            </a:r>
            <a:endParaRPr lang="en-GB" sz="40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048000" y="725835"/>
            <a:ext cx="6649356" cy="1076570"/>
            <a:chOff x="10056385" y="3228730"/>
            <a:chExt cx="6649356" cy="1076570"/>
          </a:xfrm>
        </p:grpSpPr>
        <p:sp>
          <p:nvSpPr>
            <p:cNvPr id="10" name="TextBox 2"/>
            <p:cNvSpPr txBox="1"/>
            <p:nvPr/>
          </p:nvSpPr>
          <p:spPr>
            <a:xfrm>
              <a:off x="10056385" y="3228730"/>
              <a:ext cx="6649356" cy="88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30"/>
                </a:lnSpc>
              </a:pPr>
              <a:r>
                <a:rPr lang="en-US" sz="7000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Insert data</a:t>
              </a:r>
            </a:p>
          </p:txBody>
        </p:sp>
        <p:sp>
          <p:nvSpPr>
            <p:cNvPr id="11" name="AutoShape 4"/>
            <p:cNvSpPr/>
            <p:nvPr/>
          </p:nvSpPr>
          <p:spPr>
            <a:xfrm>
              <a:off x="10820400" y="43053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971800" y="2857500"/>
            <a:ext cx="10896600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 = 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cursor.execute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("SELECT * FROM user")</a:t>
            </a:r>
          </a:p>
          <a:p>
            <a:pPr>
              <a:lnSpc>
                <a:spcPts val="5319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print(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res.fetchall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124200" y="763935"/>
            <a:ext cx="6649356" cy="1000370"/>
            <a:chOff x="10056385" y="3228730"/>
            <a:chExt cx="6649356" cy="1000370"/>
          </a:xfrm>
        </p:grpSpPr>
        <p:sp>
          <p:nvSpPr>
            <p:cNvPr id="2" name="TextBox 2"/>
            <p:cNvSpPr txBox="1"/>
            <p:nvPr/>
          </p:nvSpPr>
          <p:spPr>
            <a:xfrm>
              <a:off x="10056385" y="3228730"/>
              <a:ext cx="6649356" cy="8848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30"/>
                </a:lnSpc>
              </a:pPr>
              <a:r>
                <a:rPr lang="en-US" sz="7000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Read data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10744200" y="42291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  <p:pic>
        <p:nvPicPr>
          <p:cNvPr id="1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29600" y="4000500"/>
            <a:ext cx="7113145" cy="5026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97292" y="2407609"/>
            <a:ext cx="3587230" cy="0"/>
          </a:xfrm>
          <a:prstGeom prst="line">
            <a:avLst/>
          </a:prstGeom>
          <a:ln w="47625" cap="rnd">
            <a:solidFill>
              <a:srgbClr val="03989E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3" name="TextBox 3"/>
          <p:cNvSpPr txBox="1"/>
          <p:nvPr/>
        </p:nvSpPr>
        <p:spPr>
          <a:xfrm>
            <a:off x="4497292" y="709073"/>
            <a:ext cx="9349016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01"/>
              </a:lnSpc>
            </a:pPr>
            <a:r>
              <a:rPr lang="en-US" sz="9799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3009900"/>
            <a:ext cx="13716000" cy="647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Let's just recap what we have</a:t>
            </a:r>
            <a:endParaRPr lang="en-US" sz="2800" b="1" dirty="0" smtClean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SQLite is a C language </a:t>
            </a: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library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 is really fast, small, and highly reliable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Follow the six step process to work with </a:t>
            </a: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SQLite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Import the sqlite3 module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 the connection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Create the cursor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Execute the queries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Commit the changes</a:t>
            </a:r>
          </a:p>
          <a:p>
            <a:pPr marL="914400" lvl="1" indent="-4572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Close the connection</a:t>
            </a:r>
            <a:endParaRPr lang="en-GB" sz="2800" b="1" dirty="0">
              <a:latin typeface="Verdana" panose="020B060403050404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92784" y="4076700"/>
            <a:ext cx="11502429" cy="1993144"/>
            <a:chOff x="3392786" y="3342637"/>
            <a:chExt cx="11502429" cy="1993144"/>
          </a:xfrm>
        </p:grpSpPr>
        <p:sp>
          <p:nvSpPr>
            <p:cNvPr id="3" name="TextBox 3"/>
            <p:cNvSpPr txBox="1"/>
            <p:nvPr/>
          </p:nvSpPr>
          <p:spPr>
            <a:xfrm>
              <a:off x="3392786" y="3342637"/>
              <a:ext cx="11502429" cy="1590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402"/>
                </a:lnSpc>
              </a:pPr>
              <a:r>
                <a:rPr lang="en-US" sz="12528" b="1" dirty="0">
                  <a:solidFill>
                    <a:srgbClr val="000000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Thank </a:t>
              </a:r>
              <a:r>
                <a:rPr lang="en-US" sz="12528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You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7350385" y="5335781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7350385" y="2396600"/>
            <a:ext cx="3587230" cy="0"/>
          </a:xfrm>
          <a:prstGeom prst="line">
            <a:avLst/>
          </a:prstGeom>
          <a:ln w="47625" cap="rnd">
            <a:solidFill>
              <a:srgbClr val="03989E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8" name="TextBox 18"/>
          <p:cNvSpPr txBox="1"/>
          <p:nvPr/>
        </p:nvSpPr>
        <p:spPr>
          <a:xfrm>
            <a:off x="4506905" y="842008"/>
            <a:ext cx="927418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1"/>
              </a:lnSpc>
            </a:pPr>
            <a:r>
              <a:rPr lang="en-US" sz="9799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Outline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408793" y="3590487"/>
            <a:ext cx="3819490" cy="3210390"/>
            <a:chOff x="1408793" y="3590487"/>
            <a:chExt cx="3819490" cy="321039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1838812" y="3590487"/>
              <a:ext cx="2499134" cy="2499124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6740" r="-16740"/>
                </a:stretch>
              </a:blipFill>
            </p:spPr>
          </p:sp>
        </p:grpSp>
        <p:sp>
          <p:nvSpPr>
            <p:cNvPr id="19" name="TextBox 19"/>
            <p:cNvSpPr txBox="1"/>
            <p:nvPr/>
          </p:nvSpPr>
          <p:spPr>
            <a:xfrm>
              <a:off x="1408793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Introduction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372600" y="3387906"/>
            <a:ext cx="3569566" cy="3348962"/>
            <a:chOff x="9372600" y="3387906"/>
            <a:chExt cx="3569566" cy="3348962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9933814" y="3387906"/>
              <a:ext cx="2499134" cy="2499124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4999" r="-24999"/>
                </a:stretch>
              </a:blipFill>
            </p:spPr>
          </p:sp>
        </p:grpSp>
        <p:sp>
          <p:nvSpPr>
            <p:cNvPr id="20" name="TextBox 20"/>
            <p:cNvSpPr txBox="1"/>
            <p:nvPr/>
          </p:nvSpPr>
          <p:spPr>
            <a:xfrm>
              <a:off x="9372600" y="6313675"/>
              <a:ext cx="3569566" cy="4231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 smtClean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Queries</a:t>
              </a:r>
              <a:endParaRPr lang="en-US" sz="3300" b="1" dirty="0">
                <a:solidFill>
                  <a:srgbClr val="1B1B1B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03135" y="3412457"/>
            <a:ext cx="4294499" cy="3388420"/>
            <a:chOff x="5203135" y="3412457"/>
            <a:chExt cx="4294499" cy="3388420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5926918" y="3412457"/>
              <a:ext cx="2499134" cy="2499124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4999" r="-24999"/>
                </a:stretch>
              </a:blip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5203135" y="6369966"/>
              <a:ext cx="429449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Process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501385" y="3398196"/>
            <a:ext cx="4294499" cy="3338672"/>
            <a:chOff x="13501385" y="3398196"/>
            <a:chExt cx="4294499" cy="3338672"/>
          </a:xfrm>
        </p:grpSpPr>
        <p:grpSp>
          <p:nvGrpSpPr>
            <p:cNvPr id="16" name="Group 16"/>
            <p:cNvGrpSpPr>
              <a:grpSpLocks noChangeAspect="1"/>
            </p:cNvGrpSpPr>
            <p:nvPr/>
          </p:nvGrpSpPr>
          <p:grpSpPr>
            <a:xfrm>
              <a:off x="14110482" y="3398196"/>
              <a:ext cx="2499134" cy="2499124"/>
              <a:chOff x="0" y="0"/>
              <a:chExt cx="6350000" cy="63499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99" r="-24999"/>
                </a:stretch>
              </a:blip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3501385" y="6305957"/>
              <a:ext cx="429449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Conclusion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4953000" y="622394"/>
            <a:ext cx="9121874" cy="1464442"/>
            <a:chOff x="86701" y="2243363"/>
            <a:chExt cx="9121874" cy="1464442"/>
          </a:xfrm>
        </p:grpSpPr>
        <p:sp>
          <p:nvSpPr>
            <p:cNvPr id="2" name="AutoShape 2"/>
            <p:cNvSpPr/>
            <p:nvPr/>
          </p:nvSpPr>
          <p:spPr>
            <a:xfrm>
              <a:off x="2560286" y="3707805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86701" y="2243363"/>
              <a:ext cx="9121874" cy="1243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701"/>
                </a:lnSpc>
              </a:pPr>
              <a:r>
                <a:rPr lang="en-US" sz="9799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62400" y="4000500"/>
            <a:ext cx="9591675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19"/>
              </a:lnSpc>
            </a:pPr>
            <a:r>
              <a:rPr lang="en-US" sz="3200" b="1" dirty="0">
                <a:solidFill>
                  <a:srgbClr val="686869"/>
                </a:solidFill>
                <a:latin typeface="+mj-lt"/>
              </a:rPr>
              <a:t>C language library that implements </a:t>
            </a:r>
            <a:r>
              <a:rPr lang="en-US" sz="3200" b="1" dirty="0" smtClean="0">
                <a:solidFill>
                  <a:srgbClr val="686869"/>
                </a:solidFill>
                <a:latin typeface="+mj-lt"/>
              </a:rPr>
              <a:t>SQL </a:t>
            </a:r>
            <a:r>
              <a:rPr lang="en-US" sz="3200" b="1" dirty="0">
                <a:solidFill>
                  <a:srgbClr val="686869"/>
                </a:solidFill>
                <a:latin typeface="+mj-lt"/>
              </a:rPr>
              <a:t>engine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458639" y="5444873"/>
            <a:ext cx="3789761" cy="3951648"/>
            <a:chOff x="2458639" y="5444873"/>
            <a:chExt cx="3789761" cy="3951648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2458639" y="5444873"/>
              <a:ext cx="3411647" cy="3411633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4273" r="-14273"/>
                </a:stretch>
              </a:blipFill>
            </p:spPr>
          </p:sp>
        </p:grpSp>
        <p:sp>
          <p:nvSpPr>
            <p:cNvPr id="13" name="TextBox 12"/>
            <p:cNvSpPr txBox="1"/>
            <p:nvPr/>
          </p:nvSpPr>
          <p:spPr>
            <a:xfrm>
              <a:off x="3352800" y="8873301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Database</a:t>
              </a:r>
              <a:endParaRPr lang="en-GB" sz="2800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20200" y="5436195"/>
            <a:ext cx="3429000" cy="3966227"/>
            <a:chOff x="9220200" y="5436195"/>
            <a:chExt cx="3429000" cy="3966227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9220200" y="5436195"/>
              <a:ext cx="3429000" cy="3428987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6740" r="-16740"/>
                </a:stretch>
              </a:blipFill>
            </p:spPr>
          </p:sp>
        </p:grpSp>
        <p:sp>
          <p:nvSpPr>
            <p:cNvPr id="14" name="TextBox 13"/>
            <p:cNvSpPr txBox="1"/>
            <p:nvPr/>
          </p:nvSpPr>
          <p:spPr>
            <a:xfrm>
              <a:off x="9753600" y="8879202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Process Insights</a:t>
              </a:r>
              <a:endParaRPr lang="en-GB" sz="28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7350385" y="2396600"/>
            <a:ext cx="3587230" cy="0"/>
          </a:xfrm>
          <a:prstGeom prst="line">
            <a:avLst/>
          </a:prstGeom>
          <a:ln w="47625" cap="rnd">
            <a:solidFill>
              <a:srgbClr val="03989E"/>
            </a:solidFill>
            <a:prstDash val="solid"/>
            <a:headEnd type="oval" w="lg" len="lg"/>
            <a:tailEnd type="oval" w="lg" len="lg"/>
          </a:ln>
        </p:spPr>
      </p:sp>
      <p:sp>
        <p:nvSpPr>
          <p:cNvPr id="15" name="TextBox 15"/>
          <p:cNvSpPr txBox="1"/>
          <p:nvPr/>
        </p:nvSpPr>
        <p:spPr>
          <a:xfrm>
            <a:off x="4506905" y="842008"/>
            <a:ext cx="9274189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1"/>
              </a:lnSpc>
            </a:pPr>
            <a:r>
              <a:rPr lang="en-US" sz="9799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16" name="TextBox 16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Fast &amp; Reliable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856136" y="3456893"/>
            <a:ext cx="4677289" cy="3759459"/>
            <a:chOff x="11856136" y="3456893"/>
            <a:chExt cx="4677289" cy="3759459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11856136" y="6369966"/>
              <a:ext cx="4677289" cy="846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Small &amp; Lightweight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304733" y="3462204"/>
            <a:ext cx="4294499" cy="3748248"/>
            <a:chOff x="7304733" y="3462204"/>
            <a:chExt cx="4294499" cy="3748248"/>
          </a:xfrm>
        </p:grpSpPr>
        <p:grpSp>
          <p:nvGrpSpPr>
            <p:cNvPr id="9" name="Group 9"/>
            <p:cNvGrpSpPr>
              <a:grpSpLocks noChangeAspect="1"/>
            </p:cNvGrpSpPr>
            <p:nvPr/>
          </p:nvGrpSpPr>
          <p:grpSpPr>
            <a:xfrm>
              <a:off x="7913830" y="3462204"/>
              <a:ext cx="2499134" cy="2499124"/>
              <a:chOff x="0" y="0"/>
              <a:chExt cx="6350000" cy="63499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t="-331" b="-331"/>
                </a:stretch>
              </a:blip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7304733" y="6369966"/>
              <a:ext cx="4294499" cy="8404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Stable &amp; Cross Platform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610869" y="7705752"/>
            <a:ext cx="9274189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4"/>
              </a:lnSpc>
            </a:pPr>
            <a:r>
              <a:rPr lang="en-US" sz="76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Features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016321" y="2400300"/>
            <a:ext cx="9005292" cy="6114732"/>
            <a:chOff x="0" y="0"/>
            <a:chExt cx="1128903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265" b="-9265"/>
              </a:stretch>
            </a:blipFill>
          </p:spPr>
        </p:sp>
      </p:grpSp>
      <p:grpSp>
        <p:nvGrpSpPr>
          <p:cNvPr id="10" name="Group 9"/>
          <p:cNvGrpSpPr/>
          <p:nvPr/>
        </p:nvGrpSpPr>
        <p:grpSpPr>
          <a:xfrm>
            <a:off x="5867400" y="414106"/>
            <a:ext cx="5971672" cy="1348682"/>
            <a:chOff x="10411328" y="3100563"/>
            <a:chExt cx="5971672" cy="1348682"/>
          </a:xfrm>
        </p:grpSpPr>
        <p:sp>
          <p:nvSpPr>
            <p:cNvPr id="2" name="AutoShape 2"/>
            <p:cNvSpPr/>
            <p:nvPr/>
          </p:nvSpPr>
          <p:spPr>
            <a:xfrm>
              <a:off x="11249528" y="4449245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0411328" y="3100563"/>
              <a:ext cx="5971672" cy="12439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701"/>
                </a:lnSpc>
              </a:pPr>
              <a:r>
                <a:rPr lang="en-US" sz="9799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Process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90800" y="3619500"/>
            <a:ext cx="73270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30"/>
              </a:lnSpc>
            </a:pPr>
            <a:r>
              <a:rPr lang="en-US" sz="2700" dirty="0">
                <a:solidFill>
                  <a:srgbClr val="68686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are </a:t>
            </a:r>
            <a:r>
              <a:rPr lang="en-US" sz="32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six general steps</a:t>
            </a:r>
            <a:r>
              <a:rPr lang="en-US" sz="2700" dirty="0">
                <a:solidFill>
                  <a:srgbClr val="68686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to work with </a:t>
            </a:r>
            <a:r>
              <a:rPr lang="en-US" sz="3200" b="1" dirty="0">
                <a:solidFill>
                  <a:schemeClr val="accent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SQLite database</a:t>
            </a:r>
            <a:r>
              <a:rPr lang="en-US" sz="2700" dirty="0">
                <a:solidFill>
                  <a:srgbClr val="686869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in python</a:t>
            </a: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7658974" y="5272951"/>
            <a:ext cx="339317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import sqlite3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Python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856136" y="3456893"/>
            <a:ext cx="4677289" cy="3343984"/>
            <a:chOff x="11856136" y="3456893"/>
            <a:chExt cx="4677289" cy="3343984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126" r="-4126"/>
                </a:stretch>
              </a:blip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856136" y="6369966"/>
              <a:ext cx="467728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Library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143000" y="669064"/>
            <a:ext cx="11647495" cy="1190111"/>
            <a:chOff x="3657600" y="981589"/>
            <a:chExt cx="11647495" cy="1190111"/>
          </a:xfrm>
        </p:grpSpPr>
        <p:sp>
          <p:nvSpPr>
            <p:cNvPr id="2" name="TextBox 2"/>
            <p:cNvSpPr txBox="1"/>
            <p:nvPr/>
          </p:nvSpPr>
          <p:spPr>
            <a:xfrm>
              <a:off x="3657600" y="981589"/>
              <a:ext cx="11647495" cy="10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7200" b="1" dirty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1. Import module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7086600" y="21717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  <p:sp>
        <p:nvSpPr>
          <p:cNvPr id="16" name="AutoShape 16"/>
          <p:cNvSpPr/>
          <p:nvPr/>
        </p:nvSpPr>
        <p:spPr>
          <a:xfrm>
            <a:off x="6546768" y="4735274"/>
            <a:ext cx="5838871" cy="0"/>
          </a:xfrm>
          <a:prstGeom prst="line">
            <a:avLst/>
          </a:prstGeom>
          <a:ln w="209550" cap="flat">
            <a:solidFill>
              <a:srgbClr val="03989E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7" name="TextBox 17"/>
          <p:cNvSpPr txBox="1"/>
          <p:nvPr/>
        </p:nvSpPr>
        <p:spPr>
          <a:xfrm>
            <a:off x="7449874" y="3830936"/>
            <a:ext cx="381137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57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4321" r="-5677"/>
                </a:stretch>
              </a:blip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Connection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56136" y="3456893"/>
            <a:ext cx="4677289" cy="3343984"/>
            <a:chOff x="11856136" y="3456893"/>
            <a:chExt cx="4677289" cy="3343984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14273" r="-14273"/>
                </a:stretch>
              </a:blip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856136" y="6369966"/>
              <a:ext cx="467728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Database</a:t>
              </a:r>
            </a:p>
          </p:txBody>
        </p:sp>
      </p:grpSp>
      <p:sp>
        <p:nvSpPr>
          <p:cNvPr id="3" name="TextBox 3"/>
          <p:cNvSpPr txBox="1"/>
          <p:nvPr/>
        </p:nvSpPr>
        <p:spPr>
          <a:xfrm>
            <a:off x="6172200" y="5496635"/>
            <a:ext cx="8208263" cy="546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 = sqlite3.connect("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users.db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")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228786" y="3704787"/>
            <a:ext cx="381137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57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</a:p>
        </p:txBody>
      </p:sp>
      <p:sp>
        <p:nvSpPr>
          <p:cNvPr id="19" name="AutoShape 16"/>
          <p:cNvSpPr/>
          <p:nvPr/>
        </p:nvSpPr>
        <p:spPr>
          <a:xfrm>
            <a:off x="6546768" y="4735274"/>
            <a:ext cx="5838871" cy="0"/>
          </a:xfrm>
          <a:prstGeom prst="line">
            <a:avLst/>
          </a:prstGeom>
          <a:ln w="209550" cap="flat">
            <a:solidFill>
              <a:srgbClr val="03989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19"/>
          <p:cNvGrpSpPr/>
          <p:nvPr/>
        </p:nvGrpSpPr>
        <p:grpSpPr>
          <a:xfrm>
            <a:off x="1676400" y="669064"/>
            <a:ext cx="11647495" cy="1190111"/>
            <a:chOff x="3657600" y="981589"/>
            <a:chExt cx="11647495" cy="1190111"/>
          </a:xfrm>
        </p:grpSpPr>
        <p:sp>
          <p:nvSpPr>
            <p:cNvPr id="21" name="TextBox 2"/>
            <p:cNvSpPr txBox="1"/>
            <p:nvPr/>
          </p:nvSpPr>
          <p:spPr>
            <a:xfrm>
              <a:off x="3657600" y="981589"/>
              <a:ext cx="11647495" cy="10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7200" b="1" dirty="0" smtClean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2. Create Connection</a:t>
              </a:r>
              <a:endParaRPr lang="en-US" sz="72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2" name="AutoShape 14"/>
            <p:cNvSpPr/>
            <p:nvPr/>
          </p:nvSpPr>
          <p:spPr>
            <a:xfrm>
              <a:off x="7086600" y="21717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91508" y="5296557"/>
            <a:ext cx="514938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0"/>
              </a:lnSpc>
            </a:pP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cursor = </a:t>
            </a:r>
            <a:r>
              <a:rPr lang="en-US" sz="3200" b="1" dirty="0" err="1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con.cursor</a:t>
            </a:r>
            <a:r>
              <a:rPr lang="en-US" sz="3200" b="1" dirty="0">
                <a:solidFill>
                  <a:srgbClr val="00B05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()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5" name="Group 5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r="-106760"/>
                </a:stretch>
              </a:blip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Cursor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856136" y="3456893"/>
            <a:ext cx="4677289" cy="3343984"/>
            <a:chOff x="11856136" y="3456893"/>
            <a:chExt cx="4677289" cy="3343984"/>
          </a:xfrm>
        </p:grpSpPr>
        <p:grpSp>
          <p:nvGrpSpPr>
            <p:cNvPr id="8" name="Group 8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42032" r="-7966"/>
                </a:stretch>
              </a:blip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1856136" y="6369966"/>
              <a:ext cx="467728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Connection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214603" y="3838256"/>
            <a:ext cx="3811379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</a:pPr>
            <a:r>
              <a:rPr lang="en-US" sz="57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</a:t>
            </a:r>
          </a:p>
        </p:txBody>
      </p:sp>
      <p:sp>
        <p:nvSpPr>
          <p:cNvPr id="18" name="AutoShape 16"/>
          <p:cNvSpPr/>
          <p:nvPr/>
        </p:nvSpPr>
        <p:spPr>
          <a:xfrm>
            <a:off x="6546767" y="4838700"/>
            <a:ext cx="5838871" cy="0"/>
          </a:xfrm>
          <a:prstGeom prst="line">
            <a:avLst/>
          </a:prstGeom>
          <a:ln w="209550" cap="flat">
            <a:solidFill>
              <a:srgbClr val="03989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20" name="Group 19"/>
          <p:cNvGrpSpPr/>
          <p:nvPr/>
        </p:nvGrpSpPr>
        <p:grpSpPr>
          <a:xfrm>
            <a:off x="1390855" y="669064"/>
            <a:ext cx="11647495" cy="1190111"/>
            <a:chOff x="3657600" y="981589"/>
            <a:chExt cx="11647495" cy="1190111"/>
          </a:xfrm>
        </p:grpSpPr>
        <p:sp>
          <p:nvSpPr>
            <p:cNvPr id="21" name="TextBox 2"/>
            <p:cNvSpPr txBox="1"/>
            <p:nvPr/>
          </p:nvSpPr>
          <p:spPr>
            <a:xfrm>
              <a:off x="3657600" y="981589"/>
              <a:ext cx="11647495" cy="10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7200" b="1" dirty="0" smtClean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3. Create the cursor</a:t>
              </a:r>
              <a:endParaRPr lang="en-US" sz="72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2" name="AutoShape 14"/>
            <p:cNvSpPr/>
            <p:nvPr/>
          </p:nvSpPr>
          <p:spPr>
            <a:xfrm>
              <a:off x="7086600" y="21717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727277" y="3590487"/>
            <a:ext cx="3819490" cy="3210390"/>
            <a:chOff x="2727277" y="3590487"/>
            <a:chExt cx="3819490" cy="3210390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3157296" y="3590487"/>
              <a:ext cx="2499134" cy="2499124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4999" r="-24999"/>
                </a:stretch>
              </a:blip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727277" y="6369966"/>
              <a:ext cx="3819490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 smtClean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Query</a:t>
              </a:r>
              <a:endParaRPr lang="en-US" sz="3300" b="1" dirty="0">
                <a:solidFill>
                  <a:srgbClr val="1B1B1B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1856136" y="3456893"/>
            <a:ext cx="4677289" cy="3343984"/>
            <a:chOff x="11856136" y="3456893"/>
            <a:chExt cx="4677289" cy="3343984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12594377" y="3456893"/>
              <a:ext cx="2499134" cy="2499124"/>
              <a:chOff x="0" y="0"/>
              <a:chExt cx="6350000" cy="634997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r="-106760"/>
                </a:stretch>
              </a:blip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1856136" y="6369966"/>
              <a:ext cx="4677289" cy="4309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67"/>
                </a:lnSpc>
              </a:pPr>
              <a:r>
                <a:rPr lang="en-US" sz="3300" b="1" dirty="0">
                  <a:solidFill>
                    <a:srgbClr val="1B1B1B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Cursor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106392" y="3637967"/>
            <a:ext cx="8105395" cy="525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41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code in next section</a:t>
            </a:r>
          </a:p>
        </p:txBody>
      </p:sp>
      <p:sp>
        <p:nvSpPr>
          <p:cNvPr id="17" name="AutoShape 16"/>
          <p:cNvSpPr/>
          <p:nvPr/>
        </p:nvSpPr>
        <p:spPr>
          <a:xfrm>
            <a:off x="6546768" y="4735274"/>
            <a:ext cx="5838871" cy="0"/>
          </a:xfrm>
          <a:prstGeom prst="line">
            <a:avLst/>
          </a:prstGeom>
          <a:ln w="209550" cap="flat">
            <a:solidFill>
              <a:srgbClr val="03989E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19" name="Group 18"/>
          <p:cNvGrpSpPr/>
          <p:nvPr/>
        </p:nvGrpSpPr>
        <p:grpSpPr>
          <a:xfrm>
            <a:off x="1143000" y="669064"/>
            <a:ext cx="11647495" cy="1190111"/>
            <a:chOff x="3657600" y="981589"/>
            <a:chExt cx="11647495" cy="1190111"/>
          </a:xfrm>
        </p:grpSpPr>
        <p:sp>
          <p:nvSpPr>
            <p:cNvPr id="20" name="TextBox 2"/>
            <p:cNvSpPr txBox="1"/>
            <p:nvPr/>
          </p:nvSpPr>
          <p:spPr>
            <a:xfrm>
              <a:off x="3657600" y="981589"/>
              <a:ext cx="11647495" cy="10474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10"/>
                </a:lnSpc>
              </a:pPr>
              <a:r>
                <a:rPr lang="en-US" sz="7200" b="1" dirty="0" smtClean="0">
                  <a:solidFill>
                    <a:srgbClr val="03989E"/>
                  </a:solidFill>
                  <a:latin typeface="Verdana" panose="020B0604030504040204" pitchFamily="34" charset="0"/>
                  <a:ea typeface="Verdana" panose="020B0604030504040204" pitchFamily="34" charset="0"/>
                </a:rPr>
                <a:t>4. Execute Queries</a:t>
              </a:r>
              <a:endParaRPr lang="en-US" sz="7200" b="1" dirty="0">
                <a:solidFill>
                  <a:srgbClr val="03989E"/>
                </a:solidFill>
                <a:latin typeface="Verdana" panose="020B0604030504040204" pitchFamily="34" charset="0"/>
                <a:ea typeface="Verdana" panose="020B0604030504040204" pitchFamily="34" charset="0"/>
              </a:endParaRPr>
            </a:p>
          </p:txBody>
        </p:sp>
        <p:sp>
          <p:nvSpPr>
            <p:cNvPr id="21" name="AutoShape 14"/>
            <p:cNvSpPr/>
            <p:nvPr/>
          </p:nvSpPr>
          <p:spPr>
            <a:xfrm>
              <a:off x="7086600" y="2171700"/>
              <a:ext cx="3587230" cy="0"/>
            </a:xfrm>
            <a:prstGeom prst="line">
              <a:avLst/>
            </a:prstGeom>
            <a:ln w="47625" cap="rnd">
              <a:solidFill>
                <a:srgbClr val="03989E"/>
              </a:solidFill>
              <a:prstDash val="solid"/>
              <a:headEnd type="oval" w="lg" len="lg"/>
              <a:tailEnd type="oval" w="lg" len="lg"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</TotalTime>
  <Words>267</Words>
  <Application>Microsoft Office PowerPoint</Application>
  <PresentationFormat>Custom</PresentationFormat>
  <Paragraphs>98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Montserrat Bold</vt:lpstr>
      <vt:lpstr>Verdana</vt:lpstr>
      <vt:lpstr>Calibri</vt:lpstr>
      <vt:lpstr>Wingdings</vt:lpstr>
      <vt:lpstr>Montserrat Semi-Bold Bold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Creative Professional Modern Business Agency Pitch Deck Presentation Template</dc:title>
  <cp:lastModifiedBy>Microsoft account</cp:lastModifiedBy>
  <cp:revision>184</cp:revision>
  <dcterms:created xsi:type="dcterms:W3CDTF">2006-08-16T00:00:00Z</dcterms:created>
  <dcterms:modified xsi:type="dcterms:W3CDTF">2022-11-20T19:24:18Z</dcterms:modified>
  <dc:identifier>DAFRwuiZSF4</dc:identifier>
</cp:coreProperties>
</file>